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52"/>
  </p:notesMasterIdLst>
  <p:sldIdLst>
    <p:sldId id="256" r:id="rId2"/>
    <p:sldId id="258" r:id="rId3"/>
    <p:sldId id="316" r:id="rId4"/>
    <p:sldId id="322" r:id="rId5"/>
    <p:sldId id="336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7" r:id="rId18"/>
    <p:sldId id="338" r:id="rId19"/>
    <p:sldId id="339" r:id="rId20"/>
    <p:sldId id="340" r:id="rId21"/>
    <p:sldId id="341" r:id="rId22"/>
    <p:sldId id="342" r:id="rId23"/>
    <p:sldId id="369" r:id="rId24"/>
    <p:sldId id="371" r:id="rId25"/>
    <p:sldId id="370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68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4" r:id="rId48"/>
    <p:sldId id="365" r:id="rId49"/>
    <p:sldId id="366" r:id="rId50"/>
    <p:sldId id="367" r:id="rId51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33CC33"/>
    <a:srgbClr val="42ACF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59" autoAdjust="0"/>
    <p:restoredTop sz="86323" autoAdjust="0"/>
  </p:normalViewPr>
  <p:slideViewPr>
    <p:cSldViewPr>
      <p:cViewPr>
        <p:scale>
          <a:sx n="70" d="100"/>
          <a:sy n="70" d="100"/>
        </p:scale>
        <p:origin x="-1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7C35CEA-8441-4569-9C94-B6F954430817}" type="datetimeFigureOut">
              <a:rPr lang="en-US"/>
              <a:pPr>
                <a:defRPr/>
              </a:pPr>
              <a:t>8/4/2011</a:t>
            </a:fld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9F1FEE2-AC07-4A86-B944-1D1FD7A5D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44735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719FA-C78D-441C-A96E-418253A47CFA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10F1-0D87-4E50-B0AD-96838958720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426060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3F153-A748-43E5-AC93-9EB532B51144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A0B9-A92B-41B0-99BC-5189B0607F7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557209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AB0FE-C395-4FBE-A4AF-FC1939D5873F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EBBBC-C4C2-4E1F-9336-37D79FFFC7D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748331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8D0D8-9AE6-4E34-AE8B-808EB0A18838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449DB-B028-4CF9-9740-B937536663E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670273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9A931-753B-4F3E-B541-2207B4BB6B20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2E393-F0DB-43B8-A438-F43233E460D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184367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5825B-8350-42F1-B503-C50EF071343C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93A4F-274C-41C1-AA8F-8531432BEC7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792562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63540-42EE-4DBE-914F-CC905541C100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9006C-A576-432B-B7EB-9DC8F7C6ADB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242148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7EE51-FAD7-427A-A2D8-9BFD2416EA53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128BA-70D5-48BB-A582-B84FDF77BB9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953785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3D43-7E90-4C22-963E-56B82C1CD32B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38FB6-2EB4-4A44-897B-E6086CEB8F1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87850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5C75-8BDF-462C-8441-BDFF27F9A477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91C39-5EB3-474E-BA43-0AE961D4F1C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381496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0C81B-B4FD-4D09-9E22-51908636EE73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CF905-C33A-416B-998C-F852ED757D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247444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927EA-C933-4C4F-A766-E1910C43CFB1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29C34-37D8-4C4E-AF04-94193658539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="" xmlns:p14="http://schemas.microsoft.com/office/powerpoint/2010/main" val="655477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6E221C-FAFA-49ED-BD81-4699EA4B45CD}" type="datetimeFigureOut">
              <a:rPr lang="fr-FR"/>
              <a:pPr>
                <a:defRPr/>
              </a:pPr>
              <a:t>04/08/2011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02B7E2-C868-45A3-81E6-72EC06E026F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 idx="4294967295"/>
          </p:nvPr>
        </p:nvSpPr>
        <p:spPr>
          <a:xfrm>
            <a:off x="762000" y="990600"/>
            <a:ext cx="7772400" cy="787400"/>
          </a:xfrm>
        </p:spPr>
        <p:txBody>
          <a:bodyPr/>
          <a:lstStyle/>
          <a:p>
            <a:pPr eaLnBrk="1" hangingPunct="1"/>
            <a:r>
              <a:rPr lang="fr-CA" sz="3600" b="1" dirty="0" smtClean="0"/>
              <a:t>POLYMER FIBER REINFORCED CONCRETE PAVEMENT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381000" y="2590800"/>
            <a:ext cx="119459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4400" b="1" dirty="0">
                <a:solidFill>
                  <a:schemeClr val="bg1"/>
                </a:solidFill>
                <a:latin typeface="Monotype Corsiva" pitchFamily="66" charset="0"/>
              </a:rPr>
              <a:t>    </a:t>
            </a:r>
            <a:r>
              <a:rPr lang="en-US" sz="4400" b="1" dirty="0">
                <a:latin typeface="Monotype Corsiva" pitchFamily="66" charset="0"/>
              </a:rPr>
              <a:t>POLYMER FIBER REINFORCED </a:t>
            </a:r>
          </a:p>
          <a:p>
            <a:r>
              <a:rPr lang="en-US" sz="4400" b="1" dirty="0">
                <a:latin typeface="Monotype Corsiva" pitchFamily="66" charset="0"/>
              </a:rPr>
              <a:t>                      CONCRETE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0" y="1295400"/>
            <a:ext cx="8305800" cy="540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b="1"/>
              <a:t> </a:t>
            </a:r>
            <a:r>
              <a:rPr lang="en-US" sz="1600" b="1"/>
              <a:t>1965 		: First Usage : Use of Monofilament Short Fibers U.S. Army               		  Corps of Engineers for Blast Resistance Structures.</a:t>
            </a:r>
          </a:p>
          <a:p>
            <a:pPr>
              <a:lnSpc>
                <a:spcPct val="150000"/>
              </a:lnSpc>
            </a:pPr>
            <a:endParaRPr lang="en-US" sz="1600" b="1"/>
          </a:p>
          <a:p>
            <a:pPr>
              <a:lnSpc>
                <a:spcPct val="150000"/>
              </a:lnSpc>
            </a:pPr>
            <a:r>
              <a:rPr lang="en-US" sz="1600" b="1"/>
              <a:t> 1970s-1980s 	: Usage of Low Volume Fractions Monofilaments &amp; Fibrillated 	                    Fibers.</a:t>
            </a:r>
          </a:p>
          <a:p>
            <a:pPr>
              <a:lnSpc>
                <a:spcPct val="150000"/>
              </a:lnSpc>
            </a:pPr>
            <a:endParaRPr lang="en-US" sz="1600" b="1"/>
          </a:p>
          <a:p>
            <a:pPr>
              <a:lnSpc>
                <a:spcPct val="150000"/>
              </a:lnSpc>
            </a:pPr>
            <a:r>
              <a:rPr lang="en-US" sz="1600" b="1"/>
              <a:t> 1990s		: Development of High Volume Fiber Application with 		                   improvement in dispersion characteristics.</a:t>
            </a:r>
          </a:p>
          <a:p>
            <a:pPr>
              <a:lnSpc>
                <a:spcPct val="150000"/>
              </a:lnSpc>
            </a:pPr>
            <a:endParaRPr lang="en-US" sz="1600" b="1"/>
          </a:p>
          <a:p>
            <a:pPr>
              <a:lnSpc>
                <a:spcPct val="150000"/>
              </a:lnSpc>
            </a:pPr>
            <a:r>
              <a:rPr lang="en-US" sz="1600" b="1"/>
              <a:t> 2000 – Onwards	 :  # Development of Structural Synthetic Fibers.</a:t>
            </a:r>
          </a:p>
          <a:p>
            <a:pPr>
              <a:lnSpc>
                <a:spcPct val="150000"/>
              </a:lnSpc>
            </a:pPr>
            <a:r>
              <a:rPr lang="en-US" b="1"/>
              <a:t>		    </a:t>
            </a:r>
            <a:r>
              <a:rPr lang="en-US" sz="1600" b="1"/>
              <a:t># Development of HPFRCC High Performance FRC. </a:t>
            </a:r>
          </a:p>
          <a:p>
            <a:pPr>
              <a:lnSpc>
                <a:spcPct val="150000"/>
              </a:lnSpc>
            </a:pPr>
            <a:r>
              <a:rPr lang="en-US" sz="1600" b="1"/>
              <a:t>		    # Development of Engineered Cement Composites</a:t>
            </a:r>
            <a:r>
              <a:rPr lang="en-US" b="1"/>
              <a:t> ECC.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60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1600"/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152400" y="228600"/>
            <a:ext cx="7772400" cy="9144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HISTORY OF SYNTHETIC FIBER REINFORCED CONCRETE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smtClean="0">
                <a:latin typeface="Monotype Corsiva" pitchFamily="66" charset="0"/>
              </a:rPr>
              <a:t>POLYMER  FIBER  REINFORCED CONCRETE (PFRC)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029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en-US" sz="3000" smtClean="0"/>
          </a:p>
          <a:p>
            <a:pPr>
              <a:lnSpc>
                <a:spcPct val="90000"/>
              </a:lnSpc>
            </a:pPr>
            <a:endParaRPr lang="en-US" sz="3000" smtClean="0"/>
          </a:p>
          <a:p>
            <a:pPr>
              <a:lnSpc>
                <a:spcPct val="90000"/>
              </a:lnSpc>
            </a:pPr>
            <a:r>
              <a:rPr lang="en-US" sz="2000" smtClean="0"/>
              <a:t>It comes under the category of Synthetic FRC.</a:t>
            </a:r>
          </a:p>
          <a:p>
            <a:pPr>
              <a:lnSpc>
                <a:spcPct val="90000"/>
              </a:lnSpc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US" sz="2000" smtClean="0"/>
              <a:t>Mainly preferred due to its cost effectiveness and zero corrosion risk.</a:t>
            </a:r>
          </a:p>
          <a:p>
            <a:pPr>
              <a:lnSpc>
                <a:spcPct val="90000"/>
              </a:lnSpc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US" sz="2000" smtClean="0"/>
              <a:t>This method has been recognized and approved by  BIS, IRC and various national bodies.</a:t>
            </a:r>
          </a:p>
          <a:p>
            <a:pPr>
              <a:lnSpc>
                <a:spcPct val="90000"/>
              </a:lnSpc>
            </a:pPr>
            <a:endParaRPr lang="en-US" sz="2000" smtClean="0"/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en-US" sz="3000" smtClean="0"/>
              <a:t>  </a:t>
            </a:r>
          </a:p>
        </p:txBody>
      </p:sp>
      <p:pic>
        <p:nvPicPr>
          <p:cNvPr id="12295" name="Picture 7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2590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b="1" smtClean="0">
                <a:latin typeface="Monotype Corsiva" pitchFamily="66" charset="0"/>
              </a:rPr>
              <a:t>Why PFRC for pavements?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/>
          <a:lstStyle/>
          <a:p>
            <a:r>
              <a:rPr lang="en-US" sz="2000" smtClean="0"/>
              <a:t>Crack arresters-restricting the development of cracks .</a:t>
            </a:r>
          </a:p>
          <a:p>
            <a:pPr>
              <a:buFont typeface="Arial" pitchFamily="34" charset="0"/>
              <a:buNone/>
            </a:pPr>
            <a:endParaRPr lang="en-US" sz="2000" smtClean="0"/>
          </a:p>
          <a:p>
            <a:r>
              <a:rPr lang="en-US" sz="2000" smtClean="0"/>
              <a:t>Enhanced flexural strength and tensile strength of concrete.</a:t>
            </a:r>
          </a:p>
          <a:p>
            <a:pPr>
              <a:buFont typeface="Arial" pitchFamily="34" charset="0"/>
              <a:buNone/>
            </a:pPr>
            <a:endParaRPr lang="en-US" sz="2000" smtClean="0"/>
          </a:p>
          <a:p>
            <a:r>
              <a:rPr lang="en-US" sz="2000" smtClean="0"/>
              <a:t>Improved early resistance to plastic shrinkage cracking.</a:t>
            </a:r>
          </a:p>
          <a:p>
            <a:pPr>
              <a:buFont typeface="Arial" pitchFamily="34" charset="0"/>
              <a:buNone/>
            </a:pPr>
            <a:endParaRPr lang="en-US" sz="2000" smtClean="0"/>
          </a:p>
          <a:p>
            <a:r>
              <a:rPr lang="en-US" sz="2000" smtClean="0"/>
              <a:t>Improved durability and reduced surface water permeability of concrete. </a:t>
            </a:r>
          </a:p>
          <a:p>
            <a:pPr>
              <a:buFont typeface="Arial" pitchFamily="34" charset="0"/>
              <a:buNone/>
            </a:pPr>
            <a:endParaRPr lang="en-US" sz="2000" smtClean="0"/>
          </a:p>
          <a:p>
            <a:r>
              <a:rPr lang="en-US" sz="2000" smtClean="0"/>
              <a:t>Reduces the risk of plastic settlement cracking over rebar. </a:t>
            </a:r>
          </a:p>
        </p:txBody>
      </p:sp>
      <p:pic>
        <p:nvPicPr>
          <p:cNvPr id="13320" name="Picture 8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5532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mtClean="0"/>
              <a:t>Cont. ….</a:t>
            </a:r>
          </a:p>
          <a:p>
            <a:pPr>
              <a:buFont typeface="Arial" pitchFamily="34" charset="0"/>
              <a:buNone/>
            </a:pPr>
            <a:endParaRPr lang="en-US" smtClean="0"/>
          </a:p>
          <a:p>
            <a:r>
              <a:rPr lang="en-US" sz="2000" smtClean="0"/>
              <a:t>It enables easier and smoother finishing.</a:t>
            </a:r>
          </a:p>
          <a:p>
            <a:endParaRPr lang="en-US" sz="2000" smtClean="0"/>
          </a:p>
          <a:p>
            <a:r>
              <a:rPr lang="en-US" sz="2000" smtClean="0"/>
              <a:t>Reduced bleeding of water to surface during concrete placement. </a:t>
            </a:r>
          </a:p>
          <a:p>
            <a:endParaRPr lang="en-US" sz="2000" smtClean="0"/>
          </a:p>
          <a:p>
            <a:r>
              <a:rPr lang="en-US" sz="2000" smtClean="0"/>
              <a:t>Improves the homogeneity of the concrete matrix.</a:t>
            </a:r>
          </a:p>
          <a:p>
            <a:endParaRPr lang="en-US" sz="2000" smtClean="0"/>
          </a:p>
          <a:p>
            <a:r>
              <a:rPr lang="en-US" sz="2000" smtClean="0"/>
              <a:t>Reduced water absorption.</a:t>
            </a:r>
          </a:p>
          <a:p>
            <a:endParaRPr lang="en-US" sz="2000" smtClean="0"/>
          </a:p>
          <a:p>
            <a:r>
              <a:rPr lang="en-US" sz="2000" smtClean="0"/>
              <a:t>Greater impact resistance.</a:t>
            </a:r>
          </a:p>
          <a:p>
            <a:endParaRPr lang="en-US" sz="2000" smtClean="0"/>
          </a:p>
        </p:txBody>
      </p:sp>
      <p:pic>
        <p:nvPicPr>
          <p:cNvPr id="14343" name="Picture 7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b="1" smtClean="0">
                <a:latin typeface="Monotype Corsiva" pitchFamily="66" charset="0"/>
              </a:rPr>
              <a:t>The two components of PFRC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5791200"/>
          </a:xfrm>
        </p:spPr>
        <p:txBody>
          <a:bodyPr>
            <a:normAutofit/>
          </a:bodyPr>
          <a:lstStyle/>
          <a:p>
            <a:pPr marL="514350" indent="-514350">
              <a:buFont typeface="Calibri" pitchFamily="34" charset="0"/>
              <a:buAutoNum type="arabicParenR"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Concrete Mix </a:t>
            </a:r>
          </a:p>
          <a:p>
            <a:pPr marL="514350" indent="-514350">
              <a:buFont typeface="Calibri" pitchFamily="34" charset="0"/>
              <a:buNone/>
            </a:pPr>
            <a:r>
              <a:rPr lang="en-US" smtClean="0"/>
              <a:t> </a:t>
            </a:r>
          </a:p>
          <a:p>
            <a:pPr marL="514350" indent="-514350"/>
            <a:r>
              <a:rPr lang="en-US" sz="2000" smtClean="0"/>
              <a:t>The code IRC: 44-2008 – For cement concrete mix designs for pavements with fibers.</a:t>
            </a:r>
          </a:p>
          <a:p>
            <a:pPr marL="514350" indent="-514350"/>
            <a:endParaRPr lang="en-US" sz="2000" smtClean="0"/>
          </a:p>
          <a:p>
            <a:pPr marL="514350" indent="-514350"/>
            <a:r>
              <a:rPr lang="en-US" sz="2000" smtClean="0"/>
              <a:t>In presence of fly ash – cement savings upto 35%.</a:t>
            </a:r>
          </a:p>
          <a:p>
            <a:pPr marL="514350" indent="-514350"/>
            <a:endParaRPr lang="en-US" sz="2000" smtClean="0"/>
          </a:p>
          <a:p>
            <a:pPr marL="514350" indent="-514350"/>
            <a:r>
              <a:rPr lang="en-US" sz="2000" smtClean="0"/>
              <a:t>Flexural strength- 40 MPa at 28 days.</a:t>
            </a:r>
          </a:p>
          <a:p>
            <a:pPr marL="514350" indent="-514350">
              <a:buFont typeface="Arial" pitchFamily="34" charset="0"/>
              <a:buNone/>
            </a:pPr>
            <a:endParaRPr lang="en-US" sz="2000" b="1" smtClean="0">
              <a:cs typeface="Times New Roman" pitchFamily="18" charset="0"/>
            </a:endParaRPr>
          </a:p>
        </p:txBody>
      </p:sp>
      <p:pic>
        <p:nvPicPr>
          <p:cNvPr id="15366" name="Picture 6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0600"/>
            <a:ext cx="9144000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6387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304800"/>
            <a:ext cx="8610600" cy="5386388"/>
          </a:xfrm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2286000" y="6172200"/>
            <a:ext cx="5240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4000" b="1">
                <a:latin typeface="Times New Roman" pitchFamily="18" charset="0"/>
                <a:cs typeface="Times New Roman" pitchFamily="18" charset="0"/>
              </a:rPr>
              <a:t>Concrete mixing plant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2400"/>
            <a:ext cx="8229600" cy="6705600"/>
          </a:xfrm>
        </p:spPr>
        <p:txBody>
          <a:bodyPr/>
          <a:lstStyle/>
          <a:p>
            <a:pPr marL="514350" indent="-514350">
              <a:buFont typeface="Arial" pitchFamily="34" charset="0"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2) Polymer fibers</a:t>
            </a:r>
          </a:p>
          <a:p>
            <a:pPr marL="514350" indent="-514350">
              <a:buFont typeface="Arial" pitchFamily="34" charset="0"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smtClean="0"/>
              <a:t>Recron 3S, Polypropylene, Forta ferro, Forta econo net.</a:t>
            </a:r>
          </a:p>
          <a:p>
            <a:pPr marL="514350" indent="-514350">
              <a:buFont typeface="Arial" pitchFamily="34" charset="0"/>
              <a:buNone/>
            </a:pPr>
            <a:endParaRPr lang="en-US" sz="2000" smtClean="0"/>
          </a:p>
          <a:p>
            <a:pPr marL="514350" indent="-514350"/>
            <a:r>
              <a:rPr lang="en-US" sz="2000" smtClean="0"/>
              <a:t>Recycled polymer waste from plastic, carpet industry, textile industry, disposed tires. </a:t>
            </a:r>
          </a:p>
          <a:p>
            <a:pPr marL="514350" indent="-514350">
              <a:buFont typeface="Arial" pitchFamily="34" charset="0"/>
              <a:buNone/>
            </a:pPr>
            <a:endParaRPr lang="en-US" sz="2000" smtClean="0"/>
          </a:p>
          <a:p>
            <a:pPr marL="514350" indent="-514350"/>
            <a:r>
              <a:rPr lang="en-US" sz="2000" smtClean="0"/>
              <a:t>Size 12mm long and 0.045 mm diameter. </a:t>
            </a:r>
          </a:p>
          <a:p>
            <a:pPr marL="514350" indent="-514350"/>
            <a:endParaRPr lang="en-US" sz="2000" smtClean="0"/>
          </a:p>
          <a:p>
            <a:pPr marL="514350" indent="-514350"/>
            <a:r>
              <a:rPr lang="en-US" sz="2000" smtClean="0"/>
              <a:t>Mixed at the rate of 900gms/m</a:t>
            </a:r>
            <a:r>
              <a:rPr lang="en-US" sz="2000" b="1" baseline="30000" smtClean="0">
                <a:latin typeface="Arial" pitchFamily="34" charset="0"/>
              </a:rPr>
              <a:t>3</a:t>
            </a:r>
            <a:r>
              <a:rPr lang="en-US" sz="2000" smtClean="0"/>
              <a:t> of concrete.</a:t>
            </a:r>
          </a:p>
        </p:txBody>
      </p:sp>
      <p:pic>
        <p:nvPicPr>
          <p:cNvPr id="44035" name="Picture 3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914400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b="1" smtClean="0">
                <a:latin typeface="Monotype Corsiva" pitchFamily="66" charset="0"/>
              </a:rPr>
              <a:t>Various polymers used in PFRC</a:t>
            </a:r>
          </a:p>
        </p:txBody>
      </p:sp>
      <p:pic>
        <p:nvPicPr>
          <p:cNvPr id="45059" name="Content Placeholder 3" descr="untitled.bmp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90600"/>
            <a:ext cx="9144000" cy="5867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4" name="TextBox 4"/>
          <p:cNvSpPr txBox="1">
            <a:spLocks noChangeArrowheads="1"/>
          </p:cNvSpPr>
          <p:nvPr/>
        </p:nvSpPr>
        <p:spPr bwMode="auto">
          <a:xfrm>
            <a:off x="1905000" y="3048000"/>
            <a:ext cx="5308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4400" b="1">
                <a:latin typeface="Monotype Corsiva" pitchFamily="66" charset="0"/>
              </a:rPr>
              <a:t>Design  and  operation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 idx="4294967295"/>
          </p:nvPr>
        </p:nvSpPr>
        <p:spPr>
          <a:xfrm>
            <a:off x="838200" y="152400"/>
            <a:ext cx="7958138" cy="990600"/>
          </a:xfrm>
        </p:spPr>
        <p:txBody>
          <a:bodyPr/>
          <a:lstStyle/>
          <a:p>
            <a:pPr algn="l" eaLnBrk="1" hangingPunct="1"/>
            <a:r>
              <a:rPr lang="fr-CA" sz="3600" b="1" i="1" dirty="0" smtClean="0">
                <a:latin typeface="Monotype Corsiva" pitchFamily="66" charset="0"/>
              </a:rPr>
              <a:t>CONTENTS:--</a:t>
            </a:r>
          </a:p>
        </p:txBody>
      </p:sp>
      <p:sp>
        <p:nvSpPr>
          <p:cNvPr id="17411" name="Rectangle 4"/>
          <p:cNvSpPr>
            <a:spLocks noGrp="1"/>
          </p:cNvSpPr>
          <p:nvPr>
            <p:ph type="body" idx="4294967295"/>
          </p:nvPr>
        </p:nvSpPr>
        <p:spPr>
          <a:xfrm>
            <a:off x="838200" y="1447800"/>
            <a:ext cx="7010400" cy="34290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Introduction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Fiber reinforced concrete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Polymer fiber reinforced concrete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Components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Pavement design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Paving operation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Curing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Polyester fiber waste in PFRC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Advantages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Disadvantages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Comparison between PFRC and normal concrete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Applications of PFRC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Kerala based projects using PFRC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Conclusion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000" dirty="0" smtClean="0"/>
              <a:t>References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sz="20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0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0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0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  <a:buFont typeface="Arial" pitchFamily="34" charset="0"/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600" b="1" smtClean="0">
                <a:latin typeface="Monotype Corsiva" pitchFamily="66" charset="0"/>
              </a:rPr>
              <a:t>PAVEMENT  DESIGN</a:t>
            </a:r>
          </a:p>
        </p:txBody>
      </p:sp>
      <p:pic>
        <p:nvPicPr>
          <p:cNvPr id="47107" name="Content Placeholder 3" descr="untitled.bmp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9150" y="1371600"/>
            <a:ext cx="7505700" cy="4319588"/>
          </a:xfrm>
        </p:spPr>
      </p:pic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533400" y="5867400"/>
            <a:ext cx="810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800" b="1">
                <a:latin typeface="Times New Roman" pitchFamily="18" charset="0"/>
                <a:cs typeface="Times New Roman" pitchFamily="18" charset="0"/>
              </a:rPr>
              <a:t>          Cross section of a typical PFRC pavement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600" b="1" smtClean="0">
                <a:latin typeface="Monotype Corsiva" pitchFamily="66" charset="0"/>
              </a:rPr>
              <a:t>PAVING OPERATION</a:t>
            </a:r>
          </a:p>
        </p:txBody>
      </p:sp>
      <p:pic>
        <p:nvPicPr>
          <p:cNvPr id="48131" name="Content Placeholder 5" descr="untitled.bmp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295400"/>
            <a:ext cx="8077200" cy="4876800"/>
          </a:xfrm>
        </p:spPr>
      </p:pic>
      <p:sp>
        <p:nvSpPr>
          <p:cNvPr id="48132" name="TextBox 6"/>
          <p:cNvSpPr txBox="1">
            <a:spLocks noChangeArrowheads="1"/>
          </p:cNvSpPr>
          <p:nvPr/>
        </p:nvSpPr>
        <p:spPr bwMode="auto">
          <a:xfrm>
            <a:off x="457200" y="6096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 b="1">
                <a:latin typeface="Calibri" pitchFamily="34" charset="0"/>
              </a:rPr>
              <a:t>The figure shows fully mechanized pavement construction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381000"/>
            <a:ext cx="9144000" cy="57451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b="1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b="1" i="1" smtClean="0">
                <a:latin typeface="Monotype Corsiva" pitchFamily="66" charset="0"/>
                <a:cs typeface="Times New Roman" pitchFamily="18" charset="0"/>
              </a:rPr>
              <a:t>REQUIREMENTS  FOR  PAVING  OPERATIONS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US" b="1" smtClean="0"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sz="2500" smtClean="0"/>
              <a:t>1) </a:t>
            </a:r>
            <a:r>
              <a:rPr lang="en-US" sz="2400" smtClean="0"/>
              <a:t>Use of microfilm or antifriction layer of 125 micron in between PFRC and DLC layers.</a:t>
            </a:r>
          </a:p>
          <a:p>
            <a:pPr>
              <a:lnSpc>
                <a:spcPct val="80000"/>
              </a:lnSpc>
              <a:buFont typeface="Arial" pitchFamily="34" charset="0"/>
              <a:buAutoNum type="arabicParenR"/>
            </a:pPr>
            <a:endParaRPr lang="en-US" sz="240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/>
              <a:t>2) The DLC layer is to be swept clean before applying microfilm 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US" sz="240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/>
              <a:t>3) Film is  nailed to the DLC layer without wrinkles and holes.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US" sz="240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/>
              <a:t>4) Concreting work in hot weather should be carried out in early or later hours.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US" sz="2400" smtClean="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/>
              <a:t>5) The laying temperature of concrete should always be below    35 degree Celsius.</a:t>
            </a:r>
          </a:p>
        </p:txBody>
      </p:sp>
      <p:pic>
        <p:nvPicPr>
          <p:cNvPr id="49155" name="Picture 3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400"/>
            <a:ext cx="91440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3" name="Picture 5" descr="Aug21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Photo_142601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8_NewConcretePav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sz="3600" b="1" smtClean="0">
                <a:latin typeface="Monotype Corsiva" pitchFamily="66" charset="0"/>
              </a:rPr>
              <a:t>CURING</a:t>
            </a: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4294967295"/>
          </p:nvPr>
        </p:nvSpPr>
        <p:spPr>
          <a:xfrm>
            <a:off x="457200" y="685800"/>
            <a:ext cx="8229600" cy="6172200"/>
          </a:xfrm>
        </p:spPr>
        <p:txBody>
          <a:bodyPr/>
          <a:lstStyle/>
          <a:p>
            <a:r>
              <a:rPr lang="en-US" sz="2400" smtClean="0"/>
              <a:t>Membrane curing is used.</a:t>
            </a:r>
          </a:p>
          <a:p>
            <a:endParaRPr lang="en-US" sz="2400" smtClean="0"/>
          </a:p>
          <a:p>
            <a:r>
              <a:rPr lang="en-US" sz="2400" smtClean="0"/>
              <a:t>Texture-cum-curing machine performs the task.</a:t>
            </a:r>
          </a:p>
          <a:p>
            <a:endParaRPr lang="en-US" sz="2400" smtClean="0"/>
          </a:p>
          <a:p>
            <a:r>
              <a:rPr lang="en-US" sz="2400" smtClean="0"/>
              <a:t>The resin based curing compound is used at the rate of 300 ml per square meter of the slab area.</a:t>
            </a:r>
          </a:p>
          <a:p>
            <a:endParaRPr lang="en-US" sz="2400" smtClean="0"/>
          </a:p>
          <a:p>
            <a:r>
              <a:rPr lang="en-US" sz="2400" smtClean="0"/>
              <a:t>After about 1.5 hours moist Hessian cloth is spread, covered with curing compound spray. </a:t>
            </a:r>
          </a:p>
          <a:p>
            <a:endParaRPr lang="en-US" sz="2400" smtClean="0"/>
          </a:p>
          <a:p>
            <a:r>
              <a:rPr lang="en-US" sz="2400" smtClean="0"/>
              <a:t>Water curing by keeping the Hessian moist by sprinkling water is ensured for 3 days.</a:t>
            </a:r>
          </a:p>
          <a:p>
            <a:endParaRPr lang="en-US" smtClean="0"/>
          </a:p>
        </p:txBody>
      </p:sp>
      <p:pic>
        <p:nvPicPr>
          <p:cNvPr id="50180" name="Picture 4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1200"/>
            <a:ext cx="9144000" cy="106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smtClean="0">
                <a:latin typeface="Monotype Corsiva" pitchFamily="66" charset="0"/>
                <a:cs typeface="Times New Roman" pitchFamily="18" charset="0"/>
              </a:rPr>
              <a:t>Completed PFRC pavement </a:t>
            </a:r>
          </a:p>
        </p:txBody>
      </p:sp>
      <p:pic>
        <p:nvPicPr>
          <p:cNvPr id="51203" name="Content Placeholder 5" descr="untitled.bmp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600200"/>
            <a:ext cx="8763000" cy="5029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US" sz="3200" b="1" smtClean="0">
                <a:latin typeface="Monotype Corsiva" pitchFamily="66" charset="0"/>
              </a:rPr>
              <a:t>PROTECTION AND 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smtClean="0"/>
              <a:t>Insert  performed neoprene sealant to protect joint groove from dirt .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en-US" sz="2400" smtClean="0"/>
              <a:t> 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Test are to be conducted on fine and coarse stone aggregates, water, cement, granular sub base, DLC etc as per standards and specification published by Indian roads congress.</a:t>
            </a:r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400" smtClean="0"/>
              <a:t>No vehicular traffic until the completion of 28 days of curing, sealing of joints and completion of paved shoulder construction.</a:t>
            </a:r>
          </a:p>
          <a:p>
            <a:pPr>
              <a:lnSpc>
                <a:spcPct val="90000"/>
              </a:lnSpc>
            </a:pPr>
            <a:endParaRPr lang="en-US" sz="2400" smtClean="0"/>
          </a:p>
        </p:txBody>
      </p:sp>
      <p:pic>
        <p:nvPicPr>
          <p:cNvPr id="52228" name="Picture 4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9144000" cy="16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smtClean="0">
                <a:latin typeface="Monotype Corsiva" pitchFamily="66" charset="0"/>
              </a:rPr>
              <a:t>POLYESTER FIBER WASTE IN PFRC</a:t>
            </a:r>
            <a:endParaRPr lang="en-US" sz="3200" smtClean="0">
              <a:latin typeface="Monotype Corsiva" pitchFamily="66" charset="0"/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4294967295"/>
          </p:nvPr>
        </p:nvSpPr>
        <p:spPr>
          <a:xfrm>
            <a:off x="457200" y="533400"/>
            <a:ext cx="8229600" cy="63246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b="1" smtClean="0"/>
              <a:t>                                                                     </a:t>
            </a:r>
            <a:r>
              <a:rPr lang="en-US" sz="2400" b="1" smtClean="0"/>
              <a:t>The  tests resulted in the following inferences:</a:t>
            </a:r>
            <a:endParaRPr lang="en-US" sz="2400" smtClean="0"/>
          </a:p>
          <a:p>
            <a:pPr>
              <a:buFont typeface="Arial" pitchFamily="34" charset="0"/>
              <a:buNone/>
            </a:pPr>
            <a:r>
              <a:rPr lang="en-US" sz="2400" smtClean="0"/>
              <a:t>1. The polyester FRC in thicknesses of 100mm or more can be used.</a:t>
            </a:r>
          </a:p>
          <a:p>
            <a:pPr>
              <a:buFont typeface="Arial" pitchFamily="34" charset="0"/>
              <a:buNone/>
            </a:pPr>
            <a:r>
              <a:rPr lang="en-US" sz="2400" smtClean="0"/>
              <a:t>2. The use of polyester fibers increases the abrasion resistance of concrete by 25%.</a:t>
            </a:r>
          </a:p>
          <a:p>
            <a:pPr>
              <a:buFont typeface="Arial" pitchFamily="34" charset="0"/>
              <a:buNone/>
            </a:pPr>
            <a:r>
              <a:rPr lang="en-US" sz="2400" smtClean="0"/>
              <a:t>3. The polyester fibers are resistant to the strong alkaline conditions in concrete. </a:t>
            </a:r>
          </a:p>
          <a:p>
            <a:pPr>
              <a:buFont typeface="Arial" pitchFamily="34" charset="0"/>
              <a:buNone/>
            </a:pPr>
            <a:r>
              <a:rPr lang="en-US" sz="2400" smtClean="0"/>
              <a:t>4.There is no decrease in long term compressive strength or UPV of PFRC.</a:t>
            </a:r>
          </a:p>
          <a:p>
            <a:pPr>
              <a:buFont typeface="Arial" pitchFamily="34" charset="0"/>
              <a:buNone/>
            </a:pPr>
            <a:r>
              <a:rPr lang="en-US" sz="2400" smtClean="0"/>
              <a:t>5. The results of this study promote effective disposal of these non bio-degradable synthetic fibers.</a:t>
            </a:r>
          </a:p>
        </p:txBody>
      </p:sp>
      <p:pic>
        <p:nvPicPr>
          <p:cNvPr id="53252" name="Picture 4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400"/>
            <a:ext cx="91440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524000"/>
            <a:ext cx="8458200" cy="5943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The traditional system of bituminous pavements is widely used in our country.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endParaRPr lang="en-US" sz="2000">
              <a:latin typeface="Calibri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Bitumen is a by product of petroleum which is depleting day by day.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000">
              <a:latin typeface="Calibri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Locally available cement concrete is a better substitute to bitumen. 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2000">
              <a:latin typeface="Calibri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Concrete – Low Impact and Abrasion Resistance 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The perfect solution would be</a:t>
            </a:r>
            <a:r>
              <a:rPr lang="en-US" sz="3600">
                <a:latin typeface="Calibri" pitchFamily="34" charset="0"/>
              </a:rPr>
              <a:t> </a:t>
            </a:r>
            <a:r>
              <a:rPr lang="en-US" sz="2400">
                <a:latin typeface="Bodoni MT Black" pitchFamily="18" charset="0"/>
              </a:rPr>
              <a:t>POLYMER FIBER REINFORCED CONCRETE PAVEMENTS</a:t>
            </a:r>
            <a:r>
              <a:rPr lang="en-US" sz="3600">
                <a:latin typeface="Bodoni MT Black" pitchFamily="18" charset="0"/>
              </a:rPr>
              <a:t>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sz="1000">
              <a:latin typeface="Calibri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457200"/>
            <a:ext cx="8229600" cy="1173163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400" b="1" kern="0">
                <a:latin typeface="Monotype Corsiva" pitchFamily="66" charset="0"/>
                <a:ea typeface="+mj-ea"/>
                <a:cs typeface="+mj-cs"/>
              </a:rPr>
              <a:t>Introduction</a:t>
            </a:r>
            <a:endParaRPr lang="en-US" sz="4400" b="1" kern="0" dirty="0"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4104" name="Picture 8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b="1" smtClean="0">
                <a:latin typeface="Monotype Corsiva" pitchFamily="66" charset="0"/>
              </a:rPr>
              <a:t>Advantages of PFRC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600" smtClean="0"/>
              <a:t>PFRC roads are highly impermeable to water.</a:t>
            </a:r>
          </a:p>
          <a:p>
            <a:pPr>
              <a:lnSpc>
                <a:spcPct val="90000"/>
              </a:lnSpc>
            </a:pPr>
            <a:endParaRPr lang="en-US" sz="2600" smtClean="0"/>
          </a:p>
          <a:p>
            <a:pPr>
              <a:lnSpc>
                <a:spcPct val="90000"/>
              </a:lnSpc>
            </a:pPr>
            <a:r>
              <a:rPr lang="en-US" sz="2600" smtClean="0"/>
              <a:t>Implementation of sensors in roads will be easier. </a:t>
            </a:r>
          </a:p>
          <a:p>
            <a:pPr>
              <a:lnSpc>
                <a:spcPct val="90000"/>
              </a:lnSpc>
            </a:pPr>
            <a:endParaRPr lang="en-US" sz="2600" smtClean="0"/>
          </a:p>
          <a:p>
            <a:pPr>
              <a:lnSpc>
                <a:spcPct val="90000"/>
              </a:lnSpc>
            </a:pPr>
            <a:r>
              <a:rPr lang="en-US" sz="2600" smtClean="0"/>
              <a:t>Environmental load of PFRC pavement was found to be significantly lower. </a:t>
            </a:r>
          </a:p>
          <a:p>
            <a:pPr>
              <a:lnSpc>
                <a:spcPct val="90000"/>
              </a:lnSpc>
            </a:pPr>
            <a:endParaRPr lang="en-US" sz="2600" smtClean="0"/>
          </a:p>
          <a:p>
            <a:pPr>
              <a:lnSpc>
                <a:spcPct val="90000"/>
              </a:lnSpc>
            </a:pPr>
            <a:r>
              <a:rPr lang="en-US" sz="2600" smtClean="0"/>
              <a:t>Maintenance activities are  reduced.</a:t>
            </a:r>
          </a:p>
          <a:p>
            <a:pPr>
              <a:lnSpc>
                <a:spcPct val="90000"/>
              </a:lnSpc>
            </a:pPr>
            <a:endParaRPr lang="en-US" sz="2600" smtClean="0"/>
          </a:p>
          <a:p>
            <a:pPr>
              <a:lnSpc>
                <a:spcPct val="90000"/>
              </a:lnSpc>
            </a:pPr>
            <a:r>
              <a:rPr lang="en-US" sz="2600" smtClean="0"/>
              <a:t>Impermeable and more durable, skid resistant pavement.</a:t>
            </a:r>
          </a:p>
          <a:p>
            <a:pPr>
              <a:lnSpc>
                <a:spcPct val="90000"/>
              </a:lnSpc>
            </a:pPr>
            <a:endParaRPr lang="en-US" sz="3000" smtClean="0"/>
          </a:p>
          <a:p>
            <a:pPr>
              <a:lnSpc>
                <a:spcPct val="90000"/>
              </a:lnSpc>
            </a:pPr>
            <a:endParaRPr lang="en-US" sz="3000" smtClean="0"/>
          </a:p>
        </p:txBody>
      </p:sp>
      <p:pic>
        <p:nvPicPr>
          <p:cNvPr id="54276" name="Picture 4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mtClean="0"/>
              <a:t>Cont. ….</a:t>
            </a:r>
          </a:p>
          <a:p>
            <a:pPr>
              <a:buFont typeface="Arial" pitchFamily="34" charset="0"/>
              <a:buNone/>
            </a:pPr>
            <a:endParaRPr lang="en-US" smtClean="0"/>
          </a:p>
          <a:p>
            <a:r>
              <a:rPr lang="en-US" sz="2600" smtClean="0"/>
              <a:t>Fibers reduce plastic shrinkage and substance      cracking.</a:t>
            </a:r>
          </a:p>
          <a:p>
            <a:r>
              <a:rPr lang="en-US" sz="2600" smtClean="0"/>
              <a:t>Improved abrasion resistance and impact resistance. </a:t>
            </a:r>
          </a:p>
          <a:p>
            <a:r>
              <a:rPr lang="en-US" sz="2600" smtClean="0"/>
              <a:t>Ductile and flexural toughness of concrete.</a:t>
            </a:r>
          </a:p>
          <a:p>
            <a:r>
              <a:rPr lang="en-US" sz="2600" smtClean="0"/>
              <a:t>Cement saving up to 10% </a:t>
            </a:r>
          </a:p>
          <a:p>
            <a:r>
              <a:rPr lang="en-US" sz="2600" smtClean="0"/>
              <a:t>Improve durability of concrete</a:t>
            </a:r>
          </a:p>
        </p:txBody>
      </p:sp>
      <p:pic>
        <p:nvPicPr>
          <p:cNvPr id="55299" name="Picture 3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9144000" cy="220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smtClean="0">
                <a:latin typeface="Monotype Corsiva" pitchFamily="66" charset="0"/>
              </a:rPr>
              <a:t>Disadvantages of PFRC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z="2400" smtClean="0"/>
              <a:t>Fibers which are too long tend to “ball” in the mix and create workability problems.</a:t>
            </a:r>
          </a:p>
          <a:p>
            <a:pPr>
              <a:buFont typeface="Arial" pitchFamily="34" charset="0"/>
              <a:buNone/>
            </a:pPr>
            <a:endParaRPr lang="en-US" sz="2400" smtClean="0"/>
          </a:p>
          <a:p>
            <a:r>
              <a:rPr lang="en-US" sz="2400" smtClean="0"/>
              <a:t>The use of PFRC, being a relatively new technology poses a threat of a high initial cost of construction.</a:t>
            </a:r>
          </a:p>
          <a:p>
            <a:endParaRPr lang="en-US" sz="2400" smtClean="0"/>
          </a:p>
          <a:p>
            <a:r>
              <a:rPr lang="en-US" sz="2400" smtClean="0"/>
              <a:t>In case the road breaks, the whole concrete slab needs to be replaced.</a:t>
            </a:r>
          </a:p>
          <a:p>
            <a:endParaRPr lang="en-US" smtClean="0"/>
          </a:p>
          <a:p>
            <a:pPr>
              <a:buFont typeface="Arial" pitchFamily="34" charset="0"/>
              <a:buNone/>
            </a:pPr>
            <a:endParaRPr lang="en-US" smtClean="0"/>
          </a:p>
        </p:txBody>
      </p:sp>
      <p:pic>
        <p:nvPicPr>
          <p:cNvPr id="56324" name="Picture 4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sz="4000" b="1" smtClean="0">
                <a:latin typeface="Monotype Corsiva" pitchFamily="66" charset="0"/>
              </a:rPr>
              <a:t>COMPARISONS BETWEEN PFRC AND NORMAL CONCRETE </a:t>
            </a:r>
            <a:endParaRPr lang="en-US" sz="4000" smtClean="0">
              <a:latin typeface="Monotype Corsiva" pitchFamily="66" charset="0"/>
            </a:endParaRPr>
          </a:p>
        </p:txBody>
      </p:sp>
      <p:pic>
        <p:nvPicPr>
          <p:cNvPr id="57347" name="Content Placeholder 9" descr="23.bmp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462088"/>
            <a:ext cx="8991600" cy="5243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" name="Content Placeholder 3" descr="23.bmp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295" y="6477"/>
            <a:ext cx="8945010" cy="6839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"/>
            <a:ext cx="8229600" cy="64008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z="4000" b="1" smtClean="0">
                <a:latin typeface="Monotype Corsiva" pitchFamily="66" charset="0"/>
              </a:rPr>
              <a:t>APPLICATIONS  OF  PFRC</a:t>
            </a:r>
          </a:p>
          <a:p>
            <a:pPr>
              <a:buFont typeface="Arial" pitchFamily="34" charset="0"/>
              <a:buNone/>
            </a:pPr>
            <a:endParaRPr lang="en-US" sz="4000" b="1" smtClean="0">
              <a:latin typeface="Monotype Corsiva" pitchFamily="66" charset="0"/>
            </a:endParaRPr>
          </a:p>
          <a:p>
            <a:r>
              <a:rPr lang="en-US" sz="2400" smtClean="0"/>
              <a:t>Slab On Grade.</a:t>
            </a:r>
          </a:p>
          <a:p>
            <a:endParaRPr lang="en-US" sz="2400" smtClean="0"/>
          </a:p>
          <a:p>
            <a:r>
              <a:rPr lang="en-US" sz="2400" smtClean="0"/>
              <a:t>Structural Concrete.</a:t>
            </a:r>
          </a:p>
          <a:p>
            <a:endParaRPr lang="en-US" sz="2400" smtClean="0"/>
          </a:p>
          <a:p>
            <a:r>
              <a:rPr lang="en-US" sz="2400" smtClean="0"/>
              <a:t>Water retaining Structures.</a:t>
            </a:r>
          </a:p>
          <a:p>
            <a:endParaRPr lang="en-US" sz="2400" smtClean="0"/>
          </a:p>
          <a:p>
            <a:r>
              <a:rPr lang="en-US" sz="2400" smtClean="0"/>
              <a:t>Water proofing in rooftops, sunken toilets, etc.</a:t>
            </a:r>
          </a:p>
        </p:txBody>
      </p:sp>
      <p:pic>
        <p:nvPicPr>
          <p:cNvPr id="59395" name="Picture 3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0600"/>
            <a:ext cx="9144000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2590800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  <a:t>DHAULA KUAN </a:t>
            </a:r>
            <a:b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</a:b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  <a:t>UNDER PASS</a:t>
            </a:r>
            <a:b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</a:b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  <a:t>NEW DELHI</a:t>
            </a:r>
            <a:endParaRPr 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95400"/>
            <a:ext cx="6629400" cy="441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3" name="Title 1"/>
          <p:cNvSpPr>
            <a:spLocks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>
                <a:latin typeface="Calibri" pitchFamily="34" charset="0"/>
              </a:rPr>
              <a:t>During construction…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Picture 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6705600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itle 1"/>
          <p:cNvSpPr>
            <a:spLocks/>
          </p:cNvSpPr>
          <p:nvPr/>
        </p:nvSpPr>
        <p:spPr bwMode="auto">
          <a:xfrm>
            <a:off x="381000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>
                <a:latin typeface="Calibri" pitchFamily="34" charset="0"/>
              </a:rPr>
              <a:t>Completed pavement…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2590800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  <a:t>CHENNAI RAILWAY STATION</a:t>
            </a:r>
            <a:b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</a:b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  <a:t/>
            </a:r>
            <a:b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</a:b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rPr>
              <a:t>CONCRETE PLATFORM</a:t>
            </a:r>
            <a:endParaRPr 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81000" y="762000"/>
            <a:ext cx="8229600" cy="58975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z="3200">
                <a:latin typeface="Calibri" pitchFamily="34" charset="0"/>
              </a:rPr>
              <a:t>Cont…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320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Fiber reinforced concrete pavements are more efficient than ordinary cement concrete pavement.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200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Fibers generally used in cement concrete pavements are steel fibers and organic polymer fibers such as polyester or polypropylene.  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200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This  proves to be an environment friendly  method .</a:t>
            </a:r>
          </a:p>
        </p:txBody>
      </p:sp>
      <p:pic>
        <p:nvPicPr>
          <p:cNvPr id="5127" name="Picture 7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9144000" cy="220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hennai Railway St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8200"/>
            <a:ext cx="79486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838200" y="381000"/>
            <a:ext cx="670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NO VISIBLE CRACKS AFTER 1 YEAR OF RIGROUS USAGE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4"/>
          <p:cNvGraphicFramePr>
            <a:graphicFrameLocks/>
          </p:cNvGraphicFramePr>
          <p:nvPr/>
        </p:nvGraphicFramePr>
        <p:xfrm>
          <a:off x="990600" y="762000"/>
          <a:ext cx="6858000" cy="2514600"/>
        </p:xfrm>
        <a:graphic>
          <a:graphicData uri="http://schemas.openxmlformats.org/presentationml/2006/ole">
            <p:oleObj spid="_x0000_s65544" name="Photo Editor Photo" r:id="rId3" imgW="6935168" imgH="4638095" progId="">
              <p:embed/>
            </p:oleObj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BRIDGES / STRUCTURAL CONCRETE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81000" y="3565525"/>
            <a:ext cx="8382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dirty="0">
                <a:latin typeface="Arial" charset="0"/>
              </a:rPr>
              <a:t>MAJOR PROJECTS: </a:t>
            </a:r>
          </a:p>
          <a:p>
            <a:pPr marL="457200" indent="-457200" eaLnBrk="1" fontAlgn="auto" hangingPunct="1">
              <a:spcBef>
                <a:spcPct val="5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Arial" charset="0"/>
              </a:rPr>
              <a:t>AMRITSAR ELEVATED ROAD MUNICPAL CORP.</a:t>
            </a:r>
          </a:p>
          <a:p>
            <a:pPr marL="457200" indent="-457200" eaLnBrk="1" fontAlgn="auto" hangingPunct="1">
              <a:spcBef>
                <a:spcPct val="5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Arial" charset="0"/>
              </a:rPr>
              <a:t>AMROLI &amp; VARCHA FLYOVER SURAT MUNICIPAL CORPORATION</a:t>
            </a:r>
          </a:p>
          <a:p>
            <a:pPr marL="457200" indent="-457200" eaLnBrk="1" fontAlgn="auto" hangingPunct="1">
              <a:spcBef>
                <a:spcPct val="5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Arial" charset="0"/>
              </a:rPr>
              <a:t>TAWI BRIDGE JAMMU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b="1">
                <a:solidFill>
                  <a:srgbClr val="0033CC"/>
                </a:solidFill>
                <a:latin typeface="Calibri" pitchFamily="34" charset="0"/>
              </a:rPr>
              <a:t>FLOORINGS</a:t>
            </a:r>
            <a:endParaRPr lang="en-GB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66563" name="Picture 5" descr="BMW-Flo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28194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838200"/>
            <a:ext cx="2971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3429001"/>
            <a:ext cx="8153400" cy="2354491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Arial" charset="0"/>
              </a:rPr>
              <a:t>MAJOR PROJECTS: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INDIA N  RAILWAYS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DMRC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BMW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VLOKSWAGON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MINISTRY OF TEXTILES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INTERNATIONAL TRACTORS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COLGATE BADDI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CIPLA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TATA CHEMICALS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AMBUJA CEMENTS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SUDA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PUDA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HERO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28600" y="3810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2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AIRPORT TAXIWAYS &amp; HARDSTANDINGS</a:t>
            </a:r>
          </a:p>
        </p:txBody>
      </p:sp>
      <p:pic>
        <p:nvPicPr>
          <p:cNvPr id="67587" name="Picture 6" descr="runw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153400" cy="251460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8" name="Text Box 7"/>
          <p:cNvSpPr txBox="1">
            <a:spLocks noChangeArrowheads="1"/>
          </p:cNvSpPr>
          <p:nvPr/>
        </p:nvSpPr>
        <p:spPr bwMode="auto">
          <a:xfrm>
            <a:off x="381000" y="3657600"/>
            <a:ext cx="8382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 b="1" i="1">
              <a:solidFill>
                <a:schemeClr val="accent2"/>
              </a:solidFill>
              <a:latin typeface="Calibri" pitchFamily="34" charset="0"/>
            </a:endParaRP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i="1">
                <a:solidFill>
                  <a:schemeClr val="accent2"/>
                </a:solidFill>
                <a:latin typeface="Calibri" pitchFamily="34" charset="0"/>
              </a:rPr>
              <a:t>Airport Authority of India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i="1">
                <a:solidFill>
                  <a:schemeClr val="accent2"/>
                </a:solidFill>
                <a:latin typeface="Calibri" pitchFamily="34" charset="0"/>
              </a:rPr>
              <a:t>Defence Air Feilds </a:t>
            </a:r>
          </a:p>
          <a:p>
            <a:pPr eaLnBrk="1" hangingPunct="1">
              <a:spcBef>
                <a:spcPct val="50000"/>
              </a:spcBef>
            </a:pPr>
            <a:endParaRPr lang="en-US" sz="2000" b="1" i="1">
              <a:solidFill>
                <a:schemeClr val="accent2"/>
              </a:solidFill>
              <a:latin typeface="Calibri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sz="2000" b="1" i="1">
              <a:solidFill>
                <a:schemeClr val="accent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CONCRETE ROADS</a:t>
            </a:r>
            <a:endParaRPr lang="en-GB" sz="3600" b="1" dirty="0">
              <a:solidFill>
                <a:srgbClr val="3333CC"/>
              </a:solidFill>
              <a:latin typeface="Arial" charset="0"/>
            </a:endParaRPr>
          </a:p>
        </p:txBody>
      </p:sp>
      <p:pic>
        <p:nvPicPr>
          <p:cNvPr id="68611" name="Picture 6" descr="MAH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66800"/>
            <a:ext cx="365760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66800"/>
            <a:ext cx="3511550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3429001"/>
            <a:ext cx="8153400" cy="2354491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Arial" charset="0"/>
              </a:rPr>
              <a:t>MAJOR PROJECTS: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NHAI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J&amp;K  ERA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RAJSTHAN RSRDC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HIMACHAL PWD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UTTRANCHAL PWD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HARYANA PWD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SURAT MUNICPAL CORPORATION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ANDHRA MKTG BOARD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UTTRANCHAL MANDI PARISHAD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>
                <a:latin typeface="Arial" charset="0"/>
              </a:rPr>
              <a:t>UP MANDI PARISHAD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IRRIGATION (CANAL LININGS)</a:t>
            </a:r>
            <a:endParaRPr lang="en-GB" sz="3600" b="1" dirty="0">
              <a:solidFill>
                <a:srgbClr val="3333CC"/>
              </a:solidFill>
              <a:latin typeface="Arial" charset="0"/>
            </a:endParaRPr>
          </a:p>
        </p:txBody>
      </p:sp>
      <p:pic>
        <p:nvPicPr>
          <p:cNvPr id="6963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762000"/>
            <a:ext cx="4114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81000" y="3429000"/>
            <a:ext cx="83820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000" b="1" i="1">
              <a:latin typeface="Calibri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000" b="1" i="1">
                <a:solidFill>
                  <a:srgbClr val="009900"/>
                </a:solidFill>
                <a:latin typeface="Calibri" pitchFamily="34" charset="0"/>
              </a:rPr>
              <a:t>J&amp;K Irrigation &amp; Flood Control 		 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i="1">
                <a:solidFill>
                  <a:srgbClr val="009900"/>
                </a:solidFill>
                <a:latin typeface="Calibri" pitchFamily="34" charset="0"/>
              </a:rPr>
              <a:t>Himachal Irrigation &amp; Public Health	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i="1">
                <a:solidFill>
                  <a:srgbClr val="009900"/>
                </a:solidFill>
                <a:latin typeface="Calibri" pitchFamily="34" charset="0"/>
              </a:rPr>
              <a:t>Rajasthan Irrigation 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i="1">
                <a:solidFill>
                  <a:srgbClr val="009900"/>
                </a:solidFill>
                <a:latin typeface="Calibri" pitchFamily="34" charset="0"/>
              </a:rPr>
              <a:t>Uttranchal Irrigation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z="3600" smtClean="0"/>
              <a:t>Kerala based projects using PFRC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z="2400" smtClean="0"/>
              <a:t>CIAL Airports: Turning Pad Concrete, New Arrival Bldg, Cargo storage complex.</a:t>
            </a:r>
          </a:p>
          <a:p>
            <a:r>
              <a:rPr lang="en-US" sz="2400" smtClean="0"/>
              <a:t>ICTT Vallarpadam: Jetty  Construction 8000 cubic mtr slab/Simplex infra.</a:t>
            </a:r>
          </a:p>
          <a:p>
            <a:r>
              <a:rPr lang="en-US" sz="2400" smtClean="0"/>
              <a:t>Cochin Port Trust: Mattancherry Warf, NCB, UTL etc.</a:t>
            </a:r>
          </a:p>
          <a:p>
            <a:r>
              <a:rPr lang="en-US" sz="2400" smtClean="0"/>
              <a:t>MES: GE Air Force – Tvm Projects, DGMAPs Projects Cochin</a:t>
            </a:r>
          </a:p>
          <a:p>
            <a:r>
              <a:rPr lang="en-US" sz="2400" smtClean="0"/>
              <a:t>Southern Railway: Platforms at Quilon, Kochuveli, etc.</a:t>
            </a:r>
          </a:p>
          <a:p>
            <a:r>
              <a:rPr lang="en-US" sz="2400" smtClean="0"/>
              <a:t>Harbour Engineering  Dept: Vipin Jetty wearing coat.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sz="3600" b="1" smtClean="0">
                <a:latin typeface="Monotype Corsiva" pitchFamily="66" charset="0"/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229600" cy="5715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smtClean="0"/>
              <a:t>PFRC can be used advantageously over normal concrete pavement.</a:t>
            </a:r>
          </a:p>
          <a:p>
            <a:pPr>
              <a:lnSpc>
                <a:spcPct val="90000"/>
              </a:lnSpc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US" sz="2000" smtClean="0"/>
              <a:t>PFRC requires specific design considerations and construction procedures to obtain optimum performance.</a:t>
            </a:r>
          </a:p>
          <a:p>
            <a:pPr>
              <a:lnSpc>
                <a:spcPct val="90000"/>
              </a:lnSpc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US" sz="2000" smtClean="0"/>
              <a:t>Reduction in maintenance and rehabilitation operations, makes  PFRC cheaper than flexible pavement by 30-35%.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US" sz="2000" smtClean="0"/>
              <a:t>Promote effective disposal of non bio-degradable synthetic fibers.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en-US" sz="2000" smtClean="0"/>
          </a:p>
          <a:p>
            <a:pPr>
              <a:lnSpc>
                <a:spcPct val="90000"/>
              </a:lnSpc>
            </a:pPr>
            <a:r>
              <a:rPr lang="en-US" sz="2000" smtClean="0"/>
              <a:t>A new hope to developing and globalizing the quality and reshaping the face of the “True Indian Roads”. </a:t>
            </a:r>
          </a:p>
        </p:txBody>
      </p:sp>
      <p:pic>
        <p:nvPicPr>
          <p:cNvPr id="71684" name="Picture 4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9144000" cy="16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 idx="4294967295"/>
          </p:nvPr>
        </p:nvSpPr>
        <p:spPr>
          <a:xfrm>
            <a:off x="457200" y="2209800"/>
            <a:ext cx="8229600" cy="1143000"/>
          </a:xfrm>
          <a:solidFill>
            <a:schemeClr val="bg1"/>
          </a:solidFill>
        </p:spPr>
        <p:txBody>
          <a:bodyPr/>
          <a:lstStyle/>
          <a:p>
            <a:r>
              <a:rPr lang="en-US" smtClean="0"/>
              <a:t>TURN </a:t>
            </a:r>
            <a:r>
              <a:rPr lang="en-US" smtClean="0">
                <a:solidFill>
                  <a:srgbClr val="FF0000"/>
                </a:solidFill>
              </a:rPr>
              <a:t>POLLUTION</a:t>
            </a:r>
            <a:r>
              <a:rPr lang="en-US" smtClean="0"/>
              <a:t> INTO </a:t>
            </a:r>
            <a:r>
              <a:rPr lang="en-US" smtClean="0">
                <a:solidFill>
                  <a:srgbClr val="92D050"/>
                </a:solidFill>
              </a:rPr>
              <a:t>SOLUTION</a:t>
            </a:r>
          </a:p>
        </p:txBody>
      </p:sp>
      <p:pic>
        <p:nvPicPr>
          <p:cNvPr id="72707" name="Picture 3" descr="polyester_fib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8600"/>
            <a:ext cx="5867400" cy="16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8" name="Content Placeholder 5" descr="untitled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86200"/>
            <a:ext cx="6172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600" b="1" smtClean="0">
                <a:latin typeface="Monotype Corsiva" pitchFamily="66" charset="0"/>
              </a:rPr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95400"/>
            <a:ext cx="8229600" cy="5562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000" smtClean="0"/>
              <a:t>1.Dr.K.M Soni, May 2007, “Fiber Reinforced Concrete in Pavements”, NBM&amp;CW vol 12, pp 178-181.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2. Dr.S.S.Seehra, March 2007,” An Innovative concrete technological development of fully mechanized construction of cement concrete pavement”, NBM&amp;BW vol 12 pp76-93.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3. B.K.AGRAWAL, Introduction to Engineering Materials”, 4</a:t>
            </a:r>
            <a:r>
              <a:rPr lang="en-US" sz="2000" baseline="30000" smtClean="0"/>
              <a:t>th</a:t>
            </a:r>
            <a:r>
              <a:rPr lang="en-US" sz="2000" smtClean="0"/>
              <a:t> edition, Tata Mc Grawhill Publishing company ltd, pp194-195.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4. KENNETH G. BUDHINSKI, MICHEL K. BUDHINSKI,” Engineering materials-Properties &amp; selection”, 8</a:t>
            </a:r>
            <a:r>
              <a:rPr lang="en-US" sz="2000" baseline="30000" smtClean="0"/>
              <a:t>th</a:t>
            </a:r>
            <a:r>
              <a:rPr lang="en-US" sz="2000" smtClean="0"/>
              <a:t> edition, Prentice Hall India, pp 194-195.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5. Gopal Krishna, July 2007,”Key role of chemical admixtures for pavement quality concrete”, NBM&amp;BW vol 13, pp166-169.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endParaRPr lang="en-US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304800" y="1676400"/>
            <a:ext cx="8839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 dirty="0"/>
              <a:t> </a:t>
            </a:r>
            <a:r>
              <a:rPr lang="en-US" sz="4400" b="1" dirty="0">
                <a:latin typeface="Monotype Corsiva" pitchFamily="66" charset="0"/>
              </a:rPr>
              <a:t>FIBER  REINFORCED  CONCRETE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5" descr="thank-you-post-it-no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09600" y="762000"/>
            <a:ext cx="7696200" cy="46672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chemeClr val="accent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/>
              <a:t>BRIEF HISTORY OF FIBER REINFORCEMENT</a:t>
            </a:r>
          </a:p>
        </p:txBody>
      </p:sp>
      <p:pic>
        <p:nvPicPr>
          <p:cNvPr id="1028" name="Picture 5" descr="cid_colosseum_km_001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81200"/>
            <a:ext cx="32004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" name="Rectangle 3"/>
          <p:cNvSpPr txBox="1">
            <a:spLocks noChangeArrowheads="1"/>
          </p:cNvSpPr>
          <p:nvPr/>
        </p:nvSpPr>
        <p:spPr bwMode="auto">
          <a:xfrm>
            <a:off x="381000" y="2133600"/>
            <a:ext cx="54102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50000"/>
              </a:spcAft>
              <a:buFont typeface="Arial" pitchFamily="34" charset="0"/>
              <a:buChar char="•"/>
            </a:pPr>
            <a:r>
              <a:rPr lang="en-US" sz="2000" b="1">
                <a:latin typeface="Calibri" pitchFamily="34" charset="0"/>
              </a:rPr>
              <a:t>Roman Coliseum</a:t>
            </a:r>
            <a:r>
              <a:rPr lang="en-US" sz="2000">
                <a:latin typeface="Calibri" pitchFamily="34" charset="0"/>
              </a:rPr>
              <a:t> was built in 80 AD, used </a:t>
            </a:r>
            <a:r>
              <a:rPr lang="en-US" sz="2000" b="1">
                <a:latin typeface="Calibri" pitchFamily="34" charset="0"/>
              </a:rPr>
              <a:t>horse-hair</a:t>
            </a:r>
            <a:r>
              <a:rPr lang="en-US" sz="2000">
                <a:latin typeface="Calibri" pitchFamily="34" charset="0"/>
              </a:rPr>
              <a:t> as secondary reinforcement.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50000"/>
              </a:spcAft>
              <a:buFont typeface="Arial" pitchFamily="34" charset="0"/>
              <a:buChar char="•"/>
            </a:pPr>
            <a:r>
              <a:rPr lang="en-US" sz="2000" b="1">
                <a:latin typeface="Calibri" pitchFamily="34" charset="0"/>
              </a:rPr>
              <a:t>Tipu Sultan</a:t>
            </a:r>
            <a:r>
              <a:rPr lang="en-US" sz="2000" b="1">
                <a:latin typeface="ITC Avant Garde Gothic Demi"/>
              </a:rPr>
              <a:t>’</a:t>
            </a:r>
            <a:r>
              <a:rPr lang="en-US" sz="2000" b="1">
                <a:latin typeface="Calibri" pitchFamily="34" charset="0"/>
              </a:rPr>
              <a:t>s</a:t>
            </a:r>
            <a:r>
              <a:rPr lang="en-US" sz="2000">
                <a:latin typeface="Calibri" pitchFamily="34" charset="0"/>
              </a:rPr>
              <a:t> palace at Srirangpattnam has been built with </a:t>
            </a:r>
            <a:r>
              <a:rPr lang="en-US" sz="2000" b="1">
                <a:latin typeface="Calibri" pitchFamily="34" charset="0"/>
              </a:rPr>
              <a:t>Sheep</a:t>
            </a:r>
            <a:r>
              <a:rPr lang="en-US" sz="2000" b="1">
                <a:latin typeface="ITC Avant Garde Gothic Demi"/>
              </a:rPr>
              <a:t>’</a:t>
            </a:r>
            <a:r>
              <a:rPr lang="en-US" sz="2000" b="1">
                <a:latin typeface="Calibri" pitchFamily="34" charset="0"/>
              </a:rPr>
              <a:t>s wool.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50000"/>
              </a:spcAft>
              <a:buFont typeface="Arial" pitchFamily="34" charset="0"/>
              <a:buChar char="•"/>
            </a:pPr>
            <a:r>
              <a:rPr lang="en-US" sz="2000">
                <a:latin typeface="Calibri" pitchFamily="34" charset="0"/>
              </a:rPr>
              <a:t>A </a:t>
            </a:r>
            <a:r>
              <a:rPr lang="en-US" sz="2000" b="1">
                <a:latin typeface="Calibri" pitchFamily="34" charset="0"/>
              </a:rPr>
              <a:t>Pueblo house</a:t>
            </a:r>
            <a:r>
              <a:rPr lang="en-US" sz="2000">
                <a:latin typeface="Calibri" pitchFamily="34" charset="0"/>
              </a:rPr>
              <a:t> built in 1540 with </a:t>
            </a:r>
            <a:r>
              <a:rPr lang="en-US" sz="2000" b="1">
                <a:latin typeface="Calibri" pitchFamily="34" charset="0"/>
              </a:rPr>
              <a:t>straw</a:t>
            </a:r>
            <a:r>
              <a:rPr lang="en-US" sz="2000">
                <a:latin typeface="Calibri" pitchFamily="34" charset="0"/>
              </a:rPr>
              <a:t> reinforcement adobe brick is believed to be the oldest house in USA.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50000"/>
              </a:spcAft>
              <a:buFont typeface="Arial" pitchFamily="34" charset="0"/>
              <a:buChar char="•"/>
            </a:pPr>
            <a:r>
              <a:rPr lang="en-US" sz="2000" b="1">
                <a:latin typeface="Calibri" pitchFamily="34" charset="0"/>
              </a:rPr>
              <a:t>Use of horsehair </a:t>
            </a:r>
            <a:r>
              <a:rPr lang="en-US" sz="2000">
                <a:latin typeface="Calibri" pitchFamily="34" charset="0"/>
              </a:rPr>
              <a:t>in plaster has many historical references.</a:t>
            </a: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50000"/>
              </a:spcAft>
              <a:buFont typeface="Arial" pitchFamily="34" charset="0"/>
              <a:buChar char="•"/>
            </a:pPr>
            <a:endParaRPr lang="en-US" sz="2400">
              <a:solidFill>
                <a:srgbClr val="0033CC"/>
              </a:solidFill>
              <a:latin typeface="Calibri" pitchFamily="34" charset="0"/>
            </a:endParaRPr>
          </a:p>
          <a:p>
            <a:pPr eaLnBrk="1" hangingPunct="1">
              <a:lnSpc>
                <a:spcPct val="110000"/>
              </a:lnSpc>
              <a:spcBef>
                <a:spcPct val="40000"/>
              </a:spcBef>
              <a:spcAft>
                <a:spcPct val="50000"/>
              </a:spcAft>
              <a:buFont typeface="Arial" pitchFamily="34" charset="0"/>
              <a:buChar char="•"/>
            </a:pPr>
            <a:endParaRPr lang="en-US">
              <a:solidFill>
                <a:srgbClr val="0033CC"/>
              </a:solidFill>
              <a:latin typeface="ITC Avant Garde Gothic Demi"/>
            </a:endParaRPr>
          </a:p>
        </p:txBody>
      </p:sp>
      <p:pic>
        <p:nvPicPr>
          <p:cNvPr id="1034" name="Picture 10" descr="41tXfmpdEB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33800"/>
            <a:ext cx="32004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r>
              <a:rPr lang="en-US" b="1" smtClean="0">
                <a:latin typeface="Monotype Corsiva" pitchFamily="66" charset="0"/>
              </a:rPr>
              <a:t>Fiber Reinforced Concrete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“FRC is defined as a composite material consisting of concrete reinforced with discrete randomly but uniformly dispersed short length fibers.”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Arial" pitchFamily="34" charset="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400" dirty="0" smtClean="0"/>
              <a:t>Fibers are generally discontinuous, randomly distributed through out the cement matrices.</a:t>
            </a:r>
          </a:p>
          <a:p>
            <a:pPr>
              <a:lnSpc>
                <a:spcPct val="80000"/>
              </a:lnSpc>
            </a:pPr>
            <a:endParaRPr lang="en-US" sz="24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400" dirty="0" smtClean="0"/>
              <a:t>Enhances flexural and tensile strength of the concrete.</a:t>
            </a:r>
          </a:p>
          <a:p>
            <a:pPr>
              <a:lnSpc>
                <a:spcPct val="80000"/>
              </a:lnSpc>
            </a:pP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Fibers may generally be classified into two: organic and inorganic.</a:t>
            </a:r>
            <a:endParaRPr lang="en-US" sz="2400" dirty="0" smtClean="0">
              <a:cs typeface="Times New Roman" pitchFamily="18" charset="0"/>
            </a:endParaRPr>
          </a:p>
        </p:txBody>
      </p:sp>
      <p:pic>
        <p:nvPicPr>
          <p:cNvPr id="7176" name="Picture 8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5400"/>
            <a:ext cx="9144000" cy="175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686800" cy="5668963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mtClean="0"/>
              <a:t>Contd. ….</a:t>
            </a:r>
          </a:p>
          <a:p>
            <a:pPr>
              <a:buFont typeface="Arial" pitchFamily="34" charset="0"/>
              <a:buNone/>
            </a:pPr>
            <a:endParaRPr lang="en-US" smtClean="0"/>
          </a:p>
          <a:p>
            <a:r>
              <a:rPr lang="en-US" sz="2400" smtClean="0"/>
              <a:t>Volume fraction – measure of fiber in concrete.</a:t>
            </a:r>
          </a:p>
          <a:p>
            <a:endParaRPr lang="en-US" sz="2400" smtClean="0"/>
          </a:p>
          <a:p>
            <a:r>
              <a:rPr lang="en-US" sz="2400" smtClean="0"/>
              <a:t>Typically ranges from 0.1 to 3%.</a:t>
            </a:r>
          </a:p>
          <a:p>
            <a:endParaRPr lang="en-US" sz="2400" smtClean="0"/>
          </a:p>
          <a:p>
            <a:r>
              <a:rPr lang="en-US" sz="2400" smtClean="0"/>
              <a:t>Aspect ratio - fiber length (l) divided by   its diameter (d).</a:t>
            </a:r>
          </a:p>
        </p:txBody>
      </p:sp>
      <p:pic>
        <p:nvPicPr>
          <p:cNvPr id="8199" name="Picture 7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2590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3100" b="1" dirty="0"/>
              <a:t/>
            </a:r>
            <a:br>
              <a:rPr lang="en-US" sz="3100" b="1" dirty="0"/>
            </a:b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4900" b="1" dirty="0" smtClean="0">
                <a:latin typeface="Monotype Corsiva" pitchFamily="66" charset="0"/>
              </a:rPr>
              <a:t>Main categories of F.R.C.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en-US" sz="2400" smtClean="0"/>
              <a:t>SFRC    -  Steel Fiber Reinforced Concrete.</a:t>
            </a:r>
          </a:p>
          <a:p>
            <a:pPr marL="514350" indent="-514350">
              <a:buFont typeface="Arial" pitchFamily="34" charset="0"/>
              <a:buNone/>
            </a:pPr>
            <a:endParaRPr lang="en-US" sz="240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sz="2400" smtClean="0"/>
              <a:t>GFRC   -  Glass Fiber Reinforced Concrete.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en-US" sz="240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sz="2400" smtClean="0"/>
              <a:t>SNFRC  -  Synthetic Fiber Reinforced Concrete.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en-US" sz="240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sz="2400" smtClean="0"/>
              <a:t>NFRC    -   Natural Fiber Reinforced Concrete.</a:t>
            </a:r>
          </a:p>
          <a:p>
            <a:pPr marL="514350" indent="-514350">
              <a:buFont typeface="Arial" pitchFamily="34" charset="0"/>
              <a:buNone/>
            </a:pPr>
            <a:endParaRPr lang="en-US" smtClean="0"/>
          </a:p>
          <a:p>
            <a:pPr marL="514350" indent="-514350"/>
            <a:endParaRPr lang="en-US" smtClean="0"/>
          </a:p>
        </p:txBody>
      </p:sp>
      <p:pic>
        <p:nvPicPr>
          <p:cNvPr id="9224" name="Picture 8" descr="osseoave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9">
  <a:themeElements>
    <a:clrScheme name="139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39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3003</TotalTime>
  <Words>1463</Words>
  <Application>Microsoft Office PowerPoint</Application>
  <PresentationFormat>On-screen Show (4:3)</PresentationFormat>
  <Paragraphs>280</Paragraphs>
  <Slides>50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139</vt:lpstr>
      <vt:lpstr>Photo Editor Photo</vt:lpstr>
      <vt:lpstr>POLYMER FIBER REINFORCED CONCRETE PAVEMENT</vt:lpstr>
      <vt:lpstr>CONTENTS:--</vt:lpstr>
      <vt:lpstr>Slide 3</vt:lpstr>
      <vt:lpstr>Slide 4</vt:lpstr>
      <vt:lpstr>Slide 5</vt:lpstr>
      <vt:lpstr>Slide 6</vt:lpstr>
      <vt:lpstr>Fiber Reinforced Concrete</vt:lpstr>
      <vt:lpstr>Slide 8</vt:lpstr>
      <vt:lpstr>  Main categories of F.R.C.   </vt:lpstr>
      <vt:lpstr>Slide 10</vt:lpstr>
      <vt:lpstr>Slide 11</vt:lpstr>
      <vt:lpstr>POLYMER  FIBER  REINFORCED CONCRETE (PFRC)</vt:lpstr>
      <vt:lpstr>Why PFRC for pavements?</vt:lpstr>
      <vt:lpstr>Slide 14</vt:lpstr>
      <vt:lpstr>The two components of PFRC</vt:lpstr>
      <vt:lpstr>Slide 16</vt:lpstr>
      <vt:lpstr>Slide 17</vt:lpstr>
      <vt:lpstr>Various polymers used in PFRC</vt:lpstr>
      <vt:lpstr>Slide 19</vt:lpstr>
      <vt:lpstr>PAVEMENT  DESIGN</vt:lpstr>
      <vt:lpstr>PAVING OPERATION</vt:lpstr>
      <vt:lpstr>Slide 22</vt:lpstr>
      <vt:lpstr>Slide 23</vt:lpstr>
      <vt:lpstr>Slide 24</vt:lpstr>
      <vt:lpstr>Slide 25</vt:lpstr>
      <vt:lpstr>CURING </vt:lpstr>
      <vt:lpstr>Completed PFRC pavement </vt:lpstr>
      <vt:lpstr>PROTECTION AND MAINTENANCE</vt:lpstr>
      <vt:lpstr>POLYESTER FIBER WASTE IN PFRC</vt:lpstr>
      <vt:lpstr>Advantages of PFRC</vt:lpstr>
      <vt:lpstr>Slide 31</vt:lpstr>
      <vt:lpstr>Disadvantages of PFRC</vt:lpstr>
      <vt:lpstr>COMPARISONS BETWEEN PFRC AND NORMAL CONCRETE 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Kerala based projects using PFRC</vt:lpstr>
      <vt:lpstr>CONCLUSION</vt:lpstr>
      <vt:lpstr>TURN POLLUTION INTO SOLUTION</vt:lpstr>
      <vt:lpstr>REFERENCE</vt:lpstr>
      <vt:lpstr>Slide 50</vt:lpstr>
    </vt:vector>
  </TitlesOfParts>
  <Company>Kuts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civil engineering project</dc:title>
  <dc:creator>civil engineering project</dc:creator>
  <cp:lastModifiedBy>Brigade</cp:lastModifiedBy>
  <cp:revision>civil engineering project</cp:revision>
  <dcterms:created xsi:type="dcterms:W3CDTF">2010-03-21T09:51:15Z</dcterms:created>
  <dcterms:modified xsi:type="dcterms:W3CDTF">2011-08-04T08:22:30Z</dcterms:modified>
</cp:coreProperties>
</file>